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1D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>
        <p:scale>
          <a:sx n="62" d="100"/>
          <a:sy n="62" d="100"/>
        </p:scale>
        <p:origin x="-2184" y="-15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748 ответов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общеобразовательная подготовка </c:v>
                </c:pt>
                <c:pt idx="1">
                  <c:v>общепрофессиональный цикл </c:v>
                </c:pt>
                <c:pt idx="2">
                  <c:v>профессиональный цикл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39</c:v>
                </c:pt>
                <c:pt idx="1">
                  <c:v>28</c:v>
                </c:pt>
                <c:pt idx="2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748 ответов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высоким престижем колледжа </c:v>
                </c:pt>
                <c:pt idx="1">
                  <c:v>хорошими условиями труда </c:v>
                </c:pt>
                <c:pt idx="2">
                  <c:v>возможностью творческой работы с обучающимися </c:v>
                </c:pt>
                <c:pt idx="3">
                  <c:v>возможностью профессионального роста </c:v>
                </c:pt>
                <c:pt idx="4">
                  <c:v>хорошей атмосферой в коллективе </c:v>
                </c:pt>
                <c:pt idx="5">
                  <c:v>регулярностью заработной платы </c:v>
                </c:pt>
                <c:pt idx="6">
                  <c:v>близостью к месту жительства </c:v>
                </c:pt>
                <c:pt idx="7">
                  <c:v>интересной внеурочной работой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33</c:v>
                </c:pt>
                <c:pt idx="1">
                  <c:v>11</c:v>
                </c:pt>
                <c:pt idx="2">
                  <c:v>14</c:v>
                </c:pt>
                <c:pt idx="3">
                  <c:v>21</c:v>
                </c:pt>
                <c:pt idx="4">
                  <c:v>9</c:v>
                </c:pt>
                <c:pt idx="5">
                  <c:v>9</c:v>
                </c:pt>
                <c:pt idx="6">
                  <c:v>1</c:v>
                </c:pt>
                <c:pt idx="7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748 ответов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активные </c:v>
                </c:pt>
                <c:pt idx="1">
                  <c:v>интерактивные</c:v>
                </c:pt>
                <c:pt idx="2">
                  <c:v>другие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80</c:v>
                </c:pt>
                <c:pt idx="1">
                  <c:v>16</c:v>
                </c:pt>
                <c:pt idx="2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748 ответов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использую часто</c:v>
                </c:pt>
                <c:pt idx="1">
                  <c:v>использую редко</c:v>
                </c:pt>
                <c:pt idx="2">
                  <c:v>не использую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91</c:v>
                </c:pt>
                <c:pt idx="1">
                  <c:v>8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748 ответов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93</c:v>
                </c:pt>
                <c:pt idx="1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748 ответов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да, всегда</c:v>
                </c:pt>
                <c:pt idx="1">
                  <c:v>скорее всегда</c:v>
                </c:pt>
                <c:pt idx="2">
                  <c:v>затрудняюсь ответить</c:v>
                </c:pt>
                <c:pt idx="3">
                  <c:v>нет, не всегда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67</c:v>
                </c:pt>
                <c:pt idx="1">
                  <c:v>24</c:v>
                </c:pt>
                <c:pt idx="2">
                  <c:v>8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748 ответов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да, всегда</c:v>
                </c:pt>
                <c:pt idx="1">
                  <c:v>скорее всегда</c:v>
                </c:pt>
                <c:pt idx="2">
                  <c:v>затрудняюсь ответить</c:v>
                </c:pt>
                <c:pt idx="3">
                  <c:v>нет, не всегда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67</c:v>
                </c:pt>
                <c:pt idx="1">
                  <c:v>24</c:v>
                </c:pt>
                <c:pt idx="2">
                  <c:v>8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748 ответов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приказы директора </c:v>
                </c:pt>
                <c:pt idx="1">
                  <c:v>заседание МК</c:v>
                </c:pt>
                <c:pt idx="2">
                  <c:v>совещания</c:v>
                </c:pt>
                <c:pt idx="3">
                  <c:v>семинары</c:v>
                </c:pt>
                <c:pt idx="4">
                  <c:v>официальный сайт колледжа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52</c:v>
                </c:pt>
                <c:pt idx="1">
                  <c:v>17</c:v>
                </c:pt>
                <c:pt idx="2">
                  <c:v>15</c:v>
                </c:pt>
                <c:pt idx="3">
                  <c:v>3</c:v>
                </c:pt>
                <c:pt idx="4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748 ответов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удовлетворен</c:v>
                </c:pt>
                <c:pt idx="1">
                  <c:v>частично удовлетворен</c:v>
                </c:pt>
                <c:pt idx="2">
                  <c:v>не удовлетворен</c:v>
                </c:pt>
                <c:pt idx="3">
                  <c:v>затрудняюсь ответить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69</c:v>
                </c:pt>
                <c:pt idx="1">
                  <c:v>26</c:v>
                </c:pt>
                <c:pt idx="2">
                  <c:v>1</c:v>
                </c:pt>
                <c:pt idx="3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748 ответов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89</c:v>
                </c:pt>
                <c:pt idx="1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748 ответов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затрудняюсь ответить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88</c:v>
                </c:pt>
                <c:pt idx="1">
                  <c:v>11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748 ответов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затрудняюсь ответить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93</c:v>
                </c:pt>
                <c:pt idx="1">
                  <c:v>6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FF20F-BE80-482C-8BA1-55E74F0F8ECE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C40C4-895B-49E1-A73A-887C70C4E0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6500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FF20F-BE80-482C-8BA1-55E74F0F8ECE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C40C4-895B-49E1-A73A-887C70C4E0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082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FF20F-BE80-482C-8BA1-55E74F0F8ECE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C40C4-895B-49E1-A73A-887C70C4E092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744921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FF20F-BE80-482C-8BA1-55E74F0F8ECE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C40C4-895B-49E1-A73A-887C70C4E0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18450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FF20F-BE80-482C-8BA1-55E74F0F8ECE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C40C4-895B-49E1-A73A-887C70C4E092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389029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FF20F-BE80-482C-8BA1-55E74F0F8ECE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C40C4-895B-49E1-A73A-887C70C4E0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49562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FF20F-BE80-482C-8BA1-55E74F0F8ECE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C40C4-895B-49E1-A73A-887C70C4E0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0150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FF20F-BE80-482C-8BA1-55E74F0F8ECE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C40C4-895B-49E1-A73A-887C70C4E0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5292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FF20F-BE80-482C-8BA1-55E74F0F8ECE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C40C4-895B-49E1-A73A-887C70C4E0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9158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FF20F-BE80-482C-8BA1-55E74F0F8ECE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C40C4-895B-49E1-A73A-887C70C4E0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7873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FF20F-BE80-482C-8BA1-55E74F0F8ECE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C40C4-895B-49E1-A73A-887C70C4E0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678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FF20F-BE80-482C-8BA1-55E74F0F8ECE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C40C4-895B-49E1-A73A-887C70C4E0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9254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FF20F-BE80-482C-8BA1-55E74F0F8ECE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C40C4-895B-49E1-A73A-887C70C4E0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1656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FF20F-BE80-482C-8BA1-55E74F0F8ECE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C40C4-895B-49E1-A73A-887C70C4E0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6594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FF20F-BE80-482C-8BA1-55E74F0F8ECE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C40C4-895B-49E1-A73A-887C70C4E0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1600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FF20F-BE80-482C-8BA1-55E74F0F8ECE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C40C4-895B-49E1-A73A-887C70C4E0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7602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FF20F-BE80-482C-8BA1-55E74F0F8ECE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A47C40C4-895B-49E1-A73A-887C70C4E0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4217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634" y="114300"/>
            <a:ext cx="9977966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/>
              <a:t>Государственное бюджетное профессиональное образовательное учреждение Ростовской области «Донской промышленно-технический колледж (ПУ №8) им. Б.Н. Слюсар</a:t>
            </a:r>
            <a:r>
              <a:rPr lang="ru-RU" sz="2700" dirty="0"/>
              <a:t>я»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17" y="3960680"/>
            <a:ext cx="4929760" cy="27684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 descr="ЛОГО ДПТК осн 4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5960" y="979170"/>
            <a:ext cx="2374900" cy="225171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1163782" y="1939374"/>
            <a:ext cx="7813963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/>
              <a:t>Результаты опросов педагогических работников</a:t>
            </a:r>
          </a:p>
          <a:p>
            <a:pPr algn="ctr"/>
            <a:r>
              <a:rPr lang="ru-RU" sz="2000" b="1" dirty="0"/>
              <a:t>профессиональной организации об</a:t>
            </a:r>
          </a:p>
          <a:p>
            <a:pPr algn="ctr"/>
            <a:r>
              <a:rPr lang="ru-RU" sz="2000" b="1" dirty="0"/>
              <a:t>удовлетворенности условиями и организацией</a:t>
            </a:r>
          </a:p>
          <a:p>
            <a:pPr algn="ctr"/>
            <a:r>
              <a:rPr lang="ru-RU" sz="2000" b="1" dirty="0"/>
              <a:t>образовательной деятельности в рамках</a:t>
            </a:r>
          </a:p>
          <a:p>
            <a:pPr algn="ctr"/>
            <a:r>
              <a:rPr lang="ru-RU" sz="2000" b="1" dirty="0" smtClean="0"/>
              <a:t>Реализации образовательной </a:t>
            </a:r>
            <a:r>
              <a:rPr lang="ru-RU" sz="2000" b="1" dirty="0"/>
              <a:t>программы СПО 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471998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" y="110836"/>
            <a:ext cx="9045402" cy="6622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Предоставляет ли вам Колледж возможность пройти курсы</a:t>
            </a:r>
            <a:b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повышения квалификации, обучающие семинары, стажировки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ЛОГО ДПТК осн 4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4698" y="0"/>
            <a:ext cx="2374900" cy="225171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3563420"/>
              </p:ext>
            </p:extLst>
          </p:nvPr>
        </p:nvGraphicFramePr>
        <p:xfrm>
          <a:off x="938386" y="1291590"/>
          <a:ext cx="8596312" cy="47891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2190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" y="110836"/>
            <a:ext cx="9045402" cy="6622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Чем вас привлекает работа в Колледже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ЛОГО ДПТК осн 4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4698" y="0"/>
            <a:ext cx="2374900" cy="225171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6972157"/>
              </p:ext>
            </p:extLst>
          </p:nvPr>
        </p:nvGraphicFramePr>
        <p:xfrm>
          <a:off x="801226" y="773430"/>
          <a:ext cx="8596312" cy="5307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0016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" y="110836"/>
            <a:ext cx="9045402" cy="6622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технологии при проведении занятий вы</a:t>
            </a:r>
            <a:b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используете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ЛОГО ДПТК осн 4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4698" y="0"/>
            <a:ext cx="2374900" cy="225171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7916839"/>
              </p:ext>
            </p:extLst>
          </p:nvPr>
        </p:nvGraphicFramePr>
        <p:xfrm>
          <a:off x="801226" y="773430"/>
          <a:ext cx="8596312" cy="5307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06487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" y="110836"/>
            <a:ext cx="9045402" cy="6622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часто вы используете в работе</a:t>
            </a:r>
            <a:b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электронную библиотечную систему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ЛОГО ДПТК осн 4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4698" y="0"/>
            <a:ext cx="2374900" cy="225171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4676076"/>
              </p:ext>
            </p:extLst>
          </p:nvPr>
        </p:nvGraphicFramePr>
        <p:xfrm>
          <a:off x="801226" y="773430"/>
          <a:ext cx="8596312" cy="5307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0505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" y="110836"/>
            <a:ext cx="9045402" cy="6622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Укажите учебный цикл, преподавателем/мастером ПО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 являетесь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ЛОГО ДПТК осн 4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4698" y="0"/>
            <a:ext cx="2374900" cy="225171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6057351"/>
              </p:ext>
            </p:extLst>
          </p:nvPr>
        </p:nvGraphicFramePr>
        <p:xfrm>
          <a:off x="938386" y="1291590"/>
          <a:ext cx="8596312" cy="47891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2836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" y="110836"/>
            <a:ext cx="9045402" cy="6622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Являетесь ли вы штатным работником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ЛОГО ДПТК осн 4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4698" y="0"/>
            <a:ext cx="2374900" cy="225171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0307661"/>
              </p:ext>
            </p:extLst>
          </p:nvPr>
        </p:nvGraphicFramePr>
        <p:xfrm>
          <a:off x="938386" y="1291590"/>
          <a:ext cx="8596312" cy="47891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211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" y="110836"/>
            <a:ext cx="9045402" cy="6622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Всегда ли вам доступна вся необходимая</a:t>
            </a:r>
            <a:b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информация, касающаяся учебного процесса</a:t>
            </a:r>
            <a:b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ЛОГО ДПТК осн 4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4698" y="0"/>
            <a:ext cx="2374900" cy="225171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4558049"/>
              </p:ext>
            </p:extLst>
          </p:nvPr>
        </p:nvGraphicFramePr>
        <p:xfrm>
          <a:off x="938386" y="1276350"/>
          <a:ext cx="8596312" cy="47891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3539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" y="110836"/>
            <a:ext cx="9045402" cy="6622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Всегда ли вам доступна информация, касающаяся</a:t>
            </a:r>
            <a:b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внеучебных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мероприятий</a:t>
            </a:r>
            <a:b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ЛОГО ДПТК осн 4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4698" y="0"/>
            <a:ext cx="2374900" cy="225171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5581504"/>
              </p:ext>
            </p:extLst>
          </p:nvPr>
        </p:nvGraphicFramePr>
        <p:xfrm>
          <a:off x="938386" y="1276350"/>
          <a:ext cx="8596312" cy="47891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0212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" y="110836"/>
            <a:ext cx="9045402" cy="6622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Отметьте важные для вас источники</a:t>
            </a:r>
            <a:b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 о жизни в колледже</a:t>
            </a:r>
            <a:b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ЛОГО ДПТК осн 4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4698" y="0"/>
            <a:ext cx="2374900" cy="225171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5611454"/>
              </p:ext>
            </p:extLst>
          </p:nvPr>
        </p:nvGraphicFramePr>
        <p:xfrm>
          <a:off x="938386" y="1276350"/>
          <a:ext cx="8596312" cy="47891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5523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" y="110836"/>
            <a:ext cx="9045402" cy="6622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Насколько в удовлетворены доступностью информации о</a:t>
            </a:r>
            <a:b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планируемых мероприятиях в колледже</a:t>
            </a:r>
            <a:b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ЛОГО ДПТК осн 4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4698" y="0"/>
            <a:ext cx="2374900" cy="225171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8749395"/>
              </p:ext>
            </p:extLst>
          </p:nvPr>
        </p:nvGraphicFramePr>
        <p:xfrm>
          <a:off x="938386" y="1276350"/>
          <a:ext cx="8596312" cy="47891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2787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" y="110836"/>
            <a:ext cx="9045402" cy="6622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Имеете ли вы опыт практической работы по</a:t>
            </a:r>
            <a:b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профилю преподаваемых дисциплин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ЛОГО ДПТК осн 4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4698" y="0"/>
            <a:ext cx="2374900" cy="225171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0858048"/>
              </p:ext>
            </p:extLst>
          </p:nvPr>
        </p:nvGraphicFramePr>
        <p:xfrm>
          <a:off x="938386" y="1291590"/>
          <a:ext cx="8596312" cy="47891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3716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" y="110836"/>
            <a:ext cx="9045402" cy="6622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Нуждаетесь ли вы лично в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повышении квалификации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ЛОГО ДПТК осн 4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4698" y="0"/>
            <a:ext cx="2374900" cy="225171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6147060"/>
              </p:ext>
            </p:extLst>
          </p:nvPr>
        </p:nvGraphicFramePr>
        <p:xfrm>
          <a:off x="938386" y="1291590"/>
          <a:ext cx="8596312" cy="47891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0032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Другая 4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B43512"/>
      </a:accent1>
      <a:accent2>
        <a:srgbClr val="FFBD47"/>
      </a:accent2>
      <a:accent3>
        <a:srgbClr val="A22D3F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1295</TotalTime>
  <Words>117</Words>
  <Application>Microsoft Office PowerPoint</Application>
  <PresentationFormat>Произвольный</PresentationFormat>
  <Paragraphs>18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Аспект</vt:lpstr>
      <vt:lpstr>Государственное бюджетное профессиональное образовательное учреждение Ростовской области «Донской промышленно-технический колледж (ПУ №8) им. Б.Н. Слюсаря» </vt:lpstr>
      <vt:lpstr>Укажите учебный цикл, преподавателем/мастером ПО вы являетесь </vt:lpstr>
      <vt:lpstr>Являетесь ли вы штатным работником </vt:lpstr>
      <vt:lpstr>Всегда ли вам доступна вся необходимая информация, касающаяся учебного процесса  </vt:lpstr>
      <vt:lpstr>Всегда ли вам доступна информация, касающаяся внеучебных мероприятий  </vt:lpstr>
      <vt:lpstr>Отметьте важные для вас источники информации о жизни в колледже  </vt:lpstr>
      <vt:lpstr>Насколько в удовлетворены доступностью информации о планируемых мероприятиях в колледже  </vt:lpstr>
      <vt:lpstr>Имеете ли вы опыт практической работы по профилю преподаваемых дисциплин </vt:lpstr>
      <vt:lpstr>Нуждаетесь ли вы лично в повышении квалификации </vt:lpstr>
      <vt:lpstr>Предоставляет ли вам Колледж возможность пройти курсы повышения квалификации, обучающие семинары, стажировки </vt:lpstr>
      <vt:lpstr>Чем вас привлекает работа в Колледже </vt:lpstr>
      <vt:lpstr>Какие технологии при проведении занятий вы используете </vt:lpstr>
      <vt:lpstr>Как часто вы используете в работе электронную библиотечную систему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аккредитационной экспертизы</dc:title>
  <dc:creator>Татьяна Титова</dc:creator>
  <cp:lastModifiedBy>user</cp:lastModifiedBy>
  <cp:revision>103</cp:revision>
  <dcterms:created xsi:type="dcterms:W3CDTF">2021-02-19T10:51:07Z</dcterms:created>
  <dcterms:modified xsi:type="dcterms:W3CDTF">2023-09-28T08:18:48Z</dcterms:modified>
</cp:coreProperties>
</file>